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handoutMasterIdLst>
    <p:handoutMasterId r:id="rId7"/>
  </p:handoutMasterIdLst>
  <p:sldIdLst>
    <p:sldId id="256" r:id="rId3"/>
    <p:sldId id="257" r:id="rId4"/>
    <p:sldId id="267" r:id="rId5"/>
    <p:sldId id="27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99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EF1331-327F-4CC1-8696-7955833955BB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380970-D3EA-40B3-AD4A-252A5472A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7902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691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138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8265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AE79684-71F1-4DA6-984D-C6F96F33A532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7224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ED0F9E-731B-46C1-A857-D92B8491181E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8292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686C6C-E2B0-4243-9B18-67E4D432996A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3716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EA98C0-B8CE-46A8-8C48-7400410F5157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1356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A3AD59-627E-48D0-AF97-A57A6A906885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9206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884F7D-F87B-4438-B3A8-43E05D25480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4038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0CF862-4A61-479C-93C5-F9FDEDB7F6F6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7726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A35C84-0B6E-4E68-8390-41808A42FD1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635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0221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D6785-64C3-4312-9332-F1CB800D4C91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29049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857973-73C4-4D49-B147-5783D54C1C3E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2280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A27F29-A7CF-4814-9A48-943A04EBCAD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909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411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687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03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010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217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912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DA8B-3EC0-43D2-877E-9388ECCDCE3E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39A4-6F6D-411C-BAA2-303F37813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491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1DA8B-3EC0-43D2-877E-9388ECCDCE3E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6139A4-6F6D-411C-BAA2-303F37813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418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AC9875B-D5C6-4CD5-AC7C-D345FFE70CD0}" type="slidenum">
              <a:rPr lang="en-US" alt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31632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Me </a:t>
            </a:r>
            <a:r>
              <a:rPr lang="en-US" sz="3600" dirty="0" err="1" smtClean="0">
                <a:solidFill>
                  <a:srgbClr val="0070C0"/>
                </a:solidFill>
              </a:rPr>
              <a:t>llamo</a:t>
            </a:r>
            <a:r>
              <a:rPr lang="en-US" sz="3600" dirty="0" smtClean="0">
                <a:solidFill>
                  <a:srgbClr val="0070C0"/>
                </a:solidFill>
              </a:rPr>
              <a:t> _________ </a:t>
            </a:r>
            <a:r>
              <a:rPr lang="en-US" sz="3600" dirty="0" err="1" smtClean="0">
                <a:solidFill>
                  <a:srgbClr val="0070C0"/>
                </a:solidFill>
              </a:rPr>
              <a:t>Clase</a:t>
            </a:r>
            <a:r>
              <a:rPr lang="en-US" sz="3600" dirty="0" smtClean="0">
                <a:solidFill>
                  <a:srgbClr val="0070C0"/>
                </a:solidFill>
              </a:rPr>
              <a:t> 8NH/IH</a:t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La </a:t>
            </a:r>
            <a:r>
              <a:rPr lang="en-US" sz="3600" dirty="0" err="1" smtClean="0">
                <a:solidFill>
                  <a:srgbClr val="0070C0"/>
                </a:solidFill>
              </a:rPr>
              <a:t>fecha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err="1" smtClean="0">
                <a:solidFill>
                  <a:srgbClr val="0070C0"/>
                </a:solidFill>
              </a:rPr>
              <a:t>es</a:t>
            </a:r>
            <a:r>
              <a:rPr lang="en-US" sz="3600" dirty="0" smtClean="0">
                <a:solidFill>
                  <a:srgbClr val="0070C0"/>
                </a:solidFill>
              </a:rPr>
              <a:t> el 20 de </a:t>
            </a:r>
            <a:r>
              <a:rPr lang="en-US" sz="3600" dirty="0" err="1" smtClean="0">
                <a:solidFill>
                  <a:srgbClr val="0070C0"/>
                </a:solidFill>
              </a:rPr>
              <a:t>septiembre</a:t>
            </a:r>
            <a:r>
              <a:rPr lang="en-US" sz="3600" dirty="0" smtClean="0">
                <a:solidFill>
                  <a:srgbClr val="0070C0"/>
                </a:solidFill>
              </a:rPr>
              <a:t> del 2013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143000"/>
            <a:ext cx="8763000" cy="5867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_tradnl" sz="2800" dirty="0" err="1" smtClean="0">
                <a:solidFill>
                  <a:srgbClr val="FF0000"/>
                </a:solidFill>
              </a:rPr>
              <a:t>Proposito</a:t>
            </a:r>
            <a:r>
              <a:rPr lang="es-ES_tradnl" sz="2800" dirty="0" smtClean="0">
                <a:solidFill>
                  <a:srgbClr val="FF0000"/>
                </a:solidFill>
              </a:rPr>
              <a:t> # 4: </a:t>
            </a:r>
            <a:r>
              <a:rPr lang="es-ES_tradnl" sz="2800" dirty="0" smtClean="0"/>
              <a:t>¿Cuántos dormitorios tiene tu casa?</a:t>
            </a:r>
          </a:p>
          <a:p>
            <a:pPr marL="0" indent="0">
              <a:buNone/>
            </a:pPr>
            <a:r>
              <a:rPr lang="es-ES_tradnl" sz="2800" dirty="0" smtClean="0">
                <a:solidFill>
                  <a:srgbClr val="FF0000"/>
                </a:solidFill>
              </a:rPr>
              <a:t>Actividad Inicial:    </a:t>
            </a:r>
            <a:r>
              <a:rPr lang="es-ES_tradnl" sz="2800" dirty="0" smtClean="0"/>
              <a:t>Re-escribe en el plural.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Ella es mexicana.</a:t>
            </a:r>
          </a:p>
          <a:p>
            <a:pPr marL="514350" indent="-514350">
              <a:buFont typeface="+mj-lt"/>
              <a:buAutoNum type="arabicPeriod"/>
            </a:pPr>
            <a:endParaRPr lang="es-ES_tradnl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El alumno es simpático.</a:t>
            </a:r>
          </a:p>
          <a:p>
            <a:pPr marL="514350" indent="-514350">
              <a:buFont typeface="+mj-lt"/>
              <a:buAutoNum type="arabicPeriod"/>
            </a:pPr>
            <a:endParaRPr lang="es-ES_tradnl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La muchacha es rubia y alta.</a:t>
            </a:r>
          </a:p>
          <a:p>
            <a:pPr marL="514350" indent="-514350">
              <a:buFont typeface="+mj-lt"/>
              <a:buAutoNum type="arabicPeriod"/>
            </a:pPr>
            <a:endParaRPr lang="es-ES_tradnl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La asignatura es interesante.</a:t>
            </a:r>
          </a:p>
          <a:p>
            <a:pPr marL="514350" indent="-514350">
              <a:buFont typeface="+mj-lt"/>
              <a:buAutoNum type="arabicPeriod"/>
            </a:pPr>
            <a:endParaRPr lang="es-ES_tradnl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El curso es fácil.</a:t>
            </a:r>
            <a:endParaRPr lang="es-ES_tradnl" sz="2800" dirty="0"/>
          </a:p>
        </p:txBody>
      </p:sp>
    </p:spTree>
    <p:extLst>
      <p:ext uri="{BB962C8B-B14F-4D97-AF65-F5344CB8AC3E}">
        <p14:creationId xmlns:p14="http://schemas.microsoft.com/office/powerpoint/2010/main" val="25859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60438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El verbo TENER </a:t>
            </a:r>
            <a:r>
              <a:rPr lang="en-US" altLang="en-US" i="1">
                <a:solidFill>
                  <a:srgbClr val="FF0000"/>
                </a:solidFill>
              </a:rPr>
              <a:t>(to have)</a:t>
            </a:r>
            <a:endParaRPr lang="en-US" altLang="en-US">
              <a:solidFill>
                <a:srgbClr val="FF0000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915400" cy="5562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 dirty="0" smtClean="0"/>
              <a:t>The verb </a:t>
            </a:r>
            <a:r>
              <a:rPr lang="en-US" altLang="en-US" sz="2800" dirty="0" smtClean="0">
                <a:solidFill>
                  <a:schemeClr val="accent1"/>
                </a:solidFill>
              </a:rPr>
              <a:t>TENER</a:t>
            </a:r>
            <a:r>
              <a:rPr lang="en-US" altLang="en-US" sz="2800" dirty="0" smtClean="0"/>
              <a:t> is an irregular </a:t>
            </a:r>
            <a:r>
              <a:rPr lang="en-US" altLang="en-US" sz="2800" b="1" dirty="0" smtClean="0">
                <a:solidFill>
                  <a:srgbClr val="0000FF"/>
                </a:solidFill>
              </a:rPr>
              <a:t>“-</a:t>
            </a:r>
            <a:r>
              <a:rPr lang="en-US" altLang="en-US" sz="2800" b="1" dirty="0">
                <a:solidFill>
                  <a:srgbClr val="0000FF"/>
                </a:solidFill>
              </a:rPr>
              <a:t>GO”</a:t>
            </a:r>
            <a:r>
              <a:rPr lang="en-US" altLang="en-US" sz="2800" dirty="0"/>
              <a:t> </a:t>
            </a:r>
            <a:r>
              <a:rPr lang="en-US" altLang="en-US" sz="2800" dirty="0" smtClean="0"/>
              <a:t>because in the first person </a:t>
            </a:r>
            <a:r>
              <a:rPr lang="en-US" altLang="en-US" sz="2800" dirty="0" smtClean="0">
                <a:solidFill>
                  <a:schemeClr val="accent1"/>
                </a:solidFill>
              </a:rPr>
              <a:t>TENER</a:t>
            </a:r>
            <a:r>
              <a:rPr lang="en-US" altLang="en-US" sz="2800" dirty="0" smtClean="0"/>
              <a:t> ends in </a:t>
            </a:r>
            <a:r>
              <a:rPr lang="en-US" altLang="en-US" sz="2800" b="1" dirty="0" smtClean="0">
                <a:solidFill>
                  <a:srgbClr val="0000FF"/>
                </a:solidFill>
              </a:rPr>
              <a:t>“–</a:t>
            </a:r>
            <a:r>
              <a:rPr lang="en-US" altLang="en-US" sz="2800" b="1" dirty="0">
                <a:solidFill>
                  <a:srgbClr val="0000FF"/>
                </a:solidFill>
              </a:rPr>
              <a:t>go.”</a:t>
            </a:r>
          </a:p>
          <a:p>
            <a:pPr>
              <a:lnSpc>
                <a:spcPct val="90000"/>
              </a:lnSpc>
            </a:pPr>
            <a:r>
              <a:rPr lang="en-US" altLang="en-US" sz="2800" dirty="0" smtClean="0"/>
              <a:t>The verb </a:t>
            </a:r>
            <a:r>
              <a:rPr lang="en-US" altLang="en-US" sz="2800" dirty="0" smtClean="0">
                <a:solidFill>
                  <a:schemeClr val="accent1"/>
                </a:solidFill>
              </a:rPr>
              <a:t>TENER</a:t>
            </a:r>
            <a:r>
              <a:rPr lang="en-US" altLang="en-US" sz="2800" dirty="0" smtClean="0"/>
              <a:t> is also irregular because it’s a stem-changing verb; the </a:t>
            </a:r>
            <a:r>
              <a:rPr lang="en-US" altLang="en-US" sz="2800" dirty="0" smtClean="0">
                <a:solidFill>
                  <a:srgbClr val="FF0066"/>
                </a:solidFill>
              </a:rPr>
              <a:t>ROOT</a:t>
            </a:r>
            <a:r>
              <a:rPr lang="en-US" altLang="en-US" sz="2800" dirty="0" smtClean="0"/>
              <a:t> of the verb changes.</a:t>
            </a:r>
            <a:endParaRPr lang="en-US" altLang="en-US" sz="2800" dirty="0"/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800" dirty="0">
                <a:solidFill>
                  <a:schemeClr val="accent1"/>
                </a:solidFill>
              </a:rPr>
              <a:t>TENER</a:t>
            </a:r>
          </a:p>
          <a:p>
            <a:pPr>
              <a:lnSpc>
                <a:spcPct val="90000"/>
              </a:lnSpc>
            </a:pPr>
            <a:r>
              <a:rPr lang="en-US" altLang="en-US" sz="2800" dirty="0"/>
              <a:t>¿</a:t>
            </a:r>
            <a:r>
              <a:rPr lang="en-US" altLang="en-US" sz="2800" dirty="0" err="1"/>
              <a:t>Cómo</a:t>
            </a:r>
            <a:r>
              <a:rPr lang="en-US" altLang="en-US" sz="2800" dirty="0"/>
              <a:t> se </a:t>
            </a:r>
            <a:r>
              <a:rPr lang="en-US" altLang="en-US" sz="2800" dirty="0" err="1"/>
              <a:t>conjuga</a:t>
            </a:r>
            <a:r>
              <a:rPr lang="en-US" altLang="en-US" sz="2800" dirty="0"/>
              <a:t> el </a:t>
            </a:r>
            <a:r>
              <a:rPr lang="en-US" altLang="en-US" sz="2800" dirty="0" err="1"/>
              <a:t>verbo</a:t>
            </a:r>
            <a:r>
              <a:rPr lang="en-US" altLang="en-US" sz="2800" dirty="0"/>
              <a:t> </a:t>
            </a:r>
            <a:r>
              <a:rPr lang="en-US" altLang="en-US" sz="2800" dirty="0">
                <a:solidFill>
                  <a:schemeClr val="accent1"/>
                </a:solidFill>
              </a:rPr>
              <a:t>TENER</a:t>
            </a:r>
            <a:r>
              <a:rPr lang="en-US" altLang="en-US" sz="2800" dirty="0"/>
              <a:t>?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altLang="en-US" sz="28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800" dirty="0"/>
              <a:t>		</a:t>
            </a:r>
            <a:r>
              <a:rPr lang="en-US" altLang="en-US" sz="2800" dirty="0" err="1"/>
              <a:t>Yo</a:t>
            </a:r>
            <a:r>
              <a:rPr lang="en-US" altLang="en-US" sz="2800" dirty="0"/>
              <a:t>				</a:t>
            </a:r>
            <a:r>
              <a:rPr lang="en-US" altLang="en-US" sz="2800" dirty="0" err="1"/>
              <a:t>Nosotros</a:t>
            </a:r>
            <a:endParaRPr lang="en-US" altLang="en-US" sz="28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800" dirty="0"/>
              <a:t>		</a:t>
            </a:r>
            <a:r>
              <a:rPr lang="en-US" altLang="en-US" sz="2800" dirty="0" err="1"/>
              <a:t>T</a:t>
            </a:r>
            <a:r>
              <a:rPr lang="en-US" altLang="en-US" sz="2800" dirty="0" err="1">
                <a:cs typeface="Tahoma" pitchFamily="34" charset="0"/>
              </a:rPr>
              <a:t>ú</a:t>
            </a:r>
            <a:r>
              <a:rPr lang="en-US" altLang="en-US" sz="2800" dirty="0"/>
              <a:t>				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800" dirty="0"/>
              <a:t>	   </a:t>
            </a:r>
            <a:r>
              <a:rPr lang="en-US" altLang="en-US" sz="2800" dirty="0" err="1"/>
              <a:t>Él</a:t>
            </a:r>
            <a:r>
              <a:rPr lang="en-US" altLang="en-US" sz="2800" dirty="0"/>
              <a:t> </a:t>
            </a:r>
            <a:r>
              <a:rPr lang="en-US" altLang="en-US" sz="2800" dirty="0" err="1"/>
              <a:t>ella</a:t>
            </a:r>
            <a:r>
              <a:rPr lang="en-US" altLang="en-US" sz="2800" dirty="0"/>
              <a:t>				</a:t>
            </a:r>
            <a:r>
              <a:rPr lang="en-US" altLang="en-US" sz="2800" dirty="0" err="1"/>
              <a:t>Ellos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ellas</a:t>
            </a:r>
            <a:r>
              <a:rPr lang="en-US" altLang="en-US" sz="2800" dirty="0"/>
              <a:t>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800" dirty="0"/>
              <a:t>		</a:t>
            </a:r>
            <a:r>
              <a:rPr lang="en-US" altLang="en-US" sz="2800" dirty="0" err="1"/>
              <a:t>Ud</a:t>
            </a:r>
            <a:r>
              <a:rPr lang="en-US" altLang="en-US" sz="2800" dirty="0"/>
              <a:t>.				      </a:t>
            </a:r>
            <a:r>
              <a:rPr lang="en-US" altLang="en-US" sz="2800" dirty="0" err="1"/>
              <a:t>Uds</a:t>
            </a:r>
            <a:r>
              <a:rPr lang="en-US" altLang="en-US" sz="2800" dirty="0"/>
              <a:t>.</a:t>
            </a:r>
          </a:p>
        </p:txBody>
      </p:sp>
      <p:sp>
        <p:nvSpPr>
          <p:cNvPr id="12292" name="Oval 4"/>
          <p:cNvSpPr>
            <a:spLocks noChangeArrowheads="1"/>
          </p:cNvSpPr>
          <p:nvPr/>
        </p:nvSpPr>
        <p:spPr bwMode="auto">
          <a:xfrm>
            <a:off x="3886200" y="2667000"/>
            <a:ext cx="914400" cy="609600"/>
          </a:xfrm>
          <a:prstGeom prst="ellipse">
            <a:avLst/>
          </a:prstGeom>
          <a:noFill/>
          <a:ln w="38100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>
            <a:off x="4876800" y="3124200"/>
            <a:ext cx="685800" cy="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2693988" y="2667000"/>
            <a:ext cx="88517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Root</a:t>
            </a:r>
            <a:endParaRPr lang="en-US" altLang="en-US" sz="2400" b="1" i="1" dirty="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2295" name="Line 7"/>
          <p:cNvSpPr>
            <a:spLocks noChangeShapeType="1"/>
          </p:cNvSpPr>
          <p:nvPr/>
        </p:nvSpPr>
        <p:spPr bwMode="auto">
          <a:xfrm>
            <a:off x="3505200" y="2971800"/>
            <a:ext cx="381000" cy="0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5629275" y="2667000"/>
            <a:ext cx="11913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i="1" dirty="0" smtClean="0">
                <a:solidFill>
                  <a:srgbClr val="00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ending</a:t>
            </a:r>
            <a:endParaRPr lang="en-US" altLang="en-US" sz="2400" b="1" i="1" dirty="0">
              <a:solidFill>
                <a:srgbClr val="00CC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2297" name="Line 9"/>
          <p:cNvSpPr>
            <a:spLocks noChangeShapeType="1"/>
          </p:cNvSpPr>
          <p:nvPr/>
        </p:nvSpPr>
        <p:spPr bwMode="auto">
          <a:xfrm flipH="1">
            <a:off x="5181600" y="2895600"/>
            <a:ext cx="533400" cy="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2252663" y="4052888"/>
            <a:ext cx="125253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dirty="0" err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Ten</a:t>
            </a:r>
            <a:r>
              <a:rPr lang="en-US" altLang="en-US" sz="28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</a:t>
            </a:r>
            <a:endParaRPr lang="en-US" altLang="en-US" sz="2800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2209800" y="4495800"/>
            <a:ext cx="13128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Tienes</a:t>
            </a: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2209800" y="5105400"/>
            <a:ext cx="11144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Tiene</a:t>
            </a: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6553200" y="4038600"/>
            <a:ext cx="17478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dirty="0" err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Tenemos</a:t>
            </a:r>
            <a:endParaRPr lang="en-US" altLang="en-US" sz="2800" b="1" dirty="0">
              <a:solidFill>
                <a:srgbClr val="FFCC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6629400" y="5181600"/>
            <a:ext cx="13319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Tienen</a:t>
            </a:r>
          </a:p>
        </p:txBody>
      </p:sp>
    </p:spTree>
    <p:extLst>
      <p:ext uri="{BB962C8B-B14F-4D97-AF65-F5344CB8AC3E}">
        <p14:creationId xmlns:p14="http://schemas.microsoft.com/office/powerpoint/2010/main" val="279406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066800"/>
          </a:xfrm>
        </p:spPr>
        <p:txBody>
          <a:bodyPr/>
          <a:lstStyle/>
          <a:p>
            <a:r>
              <a:rPr lang="en-US" dirty="0" err="1" smtClean="0">
                <a:solidFill>
                  <a:srgbClr val="FF0066"/>
                </a:solidFill>
              </a:rPr>
              <a:t>Practica</a:t>
            </a:r>
            <a:endParaRPr lang="en-US" dirty="0">
              <a:solidFill>
                <a:srgbClr val="FF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53000"/>
          </a:xfrm>
        </p:spPr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con la forma </a:t>
            </a:r>
            <a:r>
              <a:rPr lang="en-US" dirty="0" err="1" smtClean="0"/>
              <a:t>correcta</a:t>
            </a:r>
            <a:r>
              <a:rPr lang="en-US" dirty="0"/>
              <a:t> </a:t>
            </a:r>
            <a:r>
              <a:rPr lang="en-US" dirty="0" smtClean="0"/>
              <a:t>de TENER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José y </a:t>
            </a:r>
            <a:r>
              <a:rPr lang="en-US" dirty="0" err="1" smtClean="0"/>
              <a:t>yo</a:t>
            </a:r>
            <a:r>
              <a:rPr lang="en-US" dirty="0" smtClean="0"/>
              <a:t> _________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familia</a:t>
            </a:r>
            <a:r>
              <a:rPr lang="en-US" dirty="0" smtClean="0"/>
              <a:t> </a:t>
            </a:r>
            <a:r>
              <a:rPr lang="en-US" dirty="0" err="1" smtClean="0"/>
              <a:t>grande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Él</a:t>
            </a:r>
            <a:r>
              <a:rPr lang="en-US" dirty="0" smtClean="0"/>
              <a:t> ____________ </a:t>
            </a:r>
            <a:r>
              <a:rPr lang="en-US" dirty="0" err="1" smtClean="0"/>
              <a:t>tres</a:t>
            </a:r>
            <a:r>
              <a:rPr lang="en-US" dirty="0" smtClean="0"/>
              <a:t> </a:t>
            </a:r>
            <a:r>
              <a:rPr lang="en-US" dirty="0" err="1" smtClean="0"/>
              <a:t>hermanos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Luisa y Ana _________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familia</a:t>
            </a:r>
            <a:r>
              <a:rPr lang="en-US" dirty="0" smtClean="0"/>
              <a:t> </a:t>
            </a:r>
            <a:r>
              <a:rPr lang="en-US" dirty="0" err="1" smtClean="0"/>
              <a:t>grande</a:t>
            </a:r>
            <a:r>
              <a:rPr lang="en-US" dirty="0" smtClean="0"/>
              <a:t> </a:t>
            </a:r>
            <a:r>
              <a:rPr lang="en-US" dirty="0" err="1" smtClean="0"/>
              <a:t>tambien</a:t>
            </a:r>
            <a:r>
              <a:rPr lang="en-US" dirty="0" smtClean="0"/>
              <a:t>.</a:t>
            </a:r>
          </a:p>
          <a:p>
            <a:r>
              <a:rPr lang="en-US" dirty="0" smtClean="0"/>
              <a:t>Forma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oracion</a:t>
            </a:r>
            <a:r>
              <a:rPr lang="en-US" dirty="0" smtClean="0"/>
              <a:t> </a:t>
            </a:r>
            <a:r>
              <a:rPr lang="en-US" dirty="0" err="1" smtClean="0"/>
              <a:t>usando</a:t>
            </a:r>
            <a:r>
              <a:rPr lang="en-US" dirty="0" smtClean="0"/>
              <a:t> TENER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Tú</a:t>
            </a:r>
            <a:r>
              <a:rPr lang="en-US" dirty="0" smtClean="0"/>
              <a:t>/</a:t>
            </a:r>
            <a:r>
              <a:rPr lang="en-US" dirty="0" err="1" smtClean="0"/>
              <a:t>muchos</a:t>
            </a:r>
            <a:r>
              <a:rPr lang="en-US" dirty="0" smtClean="0"/>
              <a:t> amigos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/</a:t>
            </a:r>
            <a:r>
              <a:rPr lang="en-US" dirty="0" err="1" smtClean="0"/>
              <a:t>mucha</a:t>
            </a:r>
            <a:r>
              <a:rPr lang="en-US" dirty="0" smtClean="0"/>
              <a:t> </a:t>
            </a:r>
            <a:r>
              <a:rPr lang="en-US" dirty="0" err="1" smtClean="0"/>
              <a:t>paciencia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Nosotros</a:t>
            </a:r>
            <a:r>
              <a:rPr lang="en-US" dirty="0" smtClean="0"/>
              <a:t>/un </a:t>
            </a:r>
            <a:r>
              <a:rPr lang="en-US" dirty="0" err="1" smtClean="0"/>
              <a:t>gato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Maripaz</a:t>
            </a:r>
            <a:r>
              <a:rPr lang="en-US" dirty="0" smtClean="0"/>
              <a:t>/un </a:t>
            </a:r>
            <a:r>
              <a:rPr lang="en-US" dirty="0" err="1" smtClean="0"/>
              <a:t>perro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49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66"/>
                </a:solidFill>
              </a:rPr>
              <a:t>Tarea</a:t>
            </a:r>
            <a:r>
              <a:rPr lang="en-US" dirty="0" smtClean="0">
                <a:solidFill>
                  <a:srgbClr val="FF0066"/>
                </a:solidFill>
              </a:rPr>
              <a:t> # 4</a:t>
            </a:r>
            <a:endParaRPr lang="en-US" dirty="0">
              <a:solidFill>
                <a:srgbClr val="FF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082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xtured">
  <a:themeElements>
    <a:clrScheme name="Textured 4">
      <a:dk1>
        <a:srgbClr val="004E4C"/>
      </a:dk1>
      <a:lt1>
        <a:srgbClr val="FFFFFF"/>
      </a:lt1>
      <a:dk2>
        <a:srgbClr val="006666"/>
      </a:dk2>
      <a:lt2>
        <a:srgbClr val="FFFFCC"/>
      </a:lt2>
      <a:accent1>
        <a:srgbClr val="FFCC00"/>
      </a:accent1>
      <a:accent2>
        <a:srgbClr val="00B0AC"/>
      </a:accent2>
      <a:accent3>
        <a:srgbClr val="AAB8B8"/>
      </a:accent3>
      <a:accent4>
        <a:srgbClr val="DADADA"/>
      </a:accent4>
      <a:accent5>
        <a:srgbClr val="FFE2AA"/>
      </a:accent5>
      <a:accent6>
        <a:srgbClr val="009F9B"/>
      </a:accent6>
      <a:hlink>
        <a:srgbClr val="BA7C3E"/>
      </a:hlink>
      <a:folHlink>
        <a:srgbClr val="724C00"/>
      </a:folHlink>
    </a:clrScheme>
    <a:fontScheme name="Textured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161</Words>
  <Application>Microsoft Office PowerPoint</Application>
  <PresentationFormat>On-screen Show (4:3)</PresentationFormat>
  <Paragraphs>41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Textured</vt:lpstr>
      <vt:lpstr>Me llamo _________ Clase 8NH/IH La fecha es el 20 de septiembre del 2013</vt:lpstr>
      <vt:lpstr>El verbo TENER (to have)</vt:lpstr>
      <vt:lpstr>Practica</vt:lpstr>
      <vt:lpstr>Tarea # 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9</cp:revision>
  <cp:lastPrinted>2013-09-20T13:22:07Z</cp:lastPrinted>
  <dcterms:created xsi:type="dcterms:W3CDTF">2013-09-19T21:38:29Z</dcterms:created>
  <dcterms:modified xsi:type="dcterms:W3CDTF">2013-09-30T21:27:47Z</dcterms:modified>
</cp:coreProperties>
</file>